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16"/>
  </p:notesMasterIdLst>
  <p:handoutMasterIdLst>
    <p:handoutMasterId r:id="rId17"/>
  </p:handoutMasterIdLst>
  <p:sldIdLst>
    <p:sldId id="476" r:id="rId2"/>
    <p:sldId id="477" r:id="rId3"/>
    <p:sldId id="478" r:id="rId4"/>
    <p:sldId id="479" r:id="rId5"/>
    <p:sldId id="480" r:id="rId6"/>
    <p:sldId id="481" r:id="rId7"/>
    <p:sldId id="468" r:id="rId8"/>
    <p:sldId id="469" r:id="rId9"/>
    <p:sldId id="470" r:id="rId10"/>
    <p:sldId id="471" r:id="rId11"/>
    <p:sldId id="472" r:id="rId12"/>
    <p:sldId id="473" r:id="rId13"/>
    <p:sldId id="474" r:id="rId14"/>
    <p:sldId id="475" r:id="rId15"/>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a:srgbClr val="FFFF00"/>
    <a:srgbClr val="FF9933"/>
    <a:srgbClr val="DDDDDD"/>
    <a:srgbClr val="66FF66"/>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384" autoAdjust="0"/>
    <p:restoredTop sz="88112" autoAdjust="0"/>
  </p:normalViewPr>
  <p:slideViewPr>
    <p:cSldViewPr>
      <p:cViewPr varScale="1">
        <p:scale>
          <a:sx n="48" d="100"/>
          <a:sy n="48" d="100"/>
        </p:scale>
        <p:origin x="-1278" y="-102"/>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280" y="-90"/>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L07 Physical (Environmental) Security</a:t>
            </a:r>
            <a:endParaRPr lang="en-US" dirty="0"/>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AnnMarie.Westgate@ryerson.ca</a:t>
            </a:r>
            <a:endParaRPr lang="en-US" dirty="0"/>
          </a:p>
        </p:txBody>
      </p:sp>
      <p:sp>
        <p:nvSpPr>
          <p:cNvPr id="6" name="Date Placeholder 5"/>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C7C7AF06-E736-48B3-82AB-A8236FA0F708}" type="datetimeFigureOut">
              <a:rPr lang="en-US" smtClean="0"/>
              <a:pPr/>
              <a:t>2/17/2010</a:t>
            </a:fld>
            <a:endParaRPr lang="en-US"/>
          </a:p>
        </p:txBody>
      </p:sp>
      <p:sp>
        <p:nvSpPr>
          <p:cNvPr id="7" name="Slide Number Placeholder 6"/>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55F50464-591A-4DA7-9BDA-1284978B607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7410"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3314"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8526463" y="-5670550"/>
            <a:ext cx="17057688" cy="12792075"/>
          </a:xfrm>
          <a:prstGeom prst="rect">
            <a:avLst/>
          </a:prstGeom>
          <a:solidFill>
            <a:srgbClr val="FFFFFF"/>
          </a:solidFill>
          <a:ln>
            <a:solidFill>
              <a:srgbClr val="000000"/>
            </a:solidFill>
            <a:miter lim="800000"/>
            <a:headEnd/>
            <a:tailEnd/>
          </a:ln>
        </p:spPr>
      </p:sp>
      <p:sp>
        <p:nvSpPr>
          <p:cNvPr id="15362" name="Rectangle 2"/>
          <p:cNvSpPr txBox="1">
            <a:spLocks noGrp="1" noChangeArrowheads="1"/>
          </p:cNvSpPr>
          <p:nvPr>
            <p:ph type="body" idx="1"/>
          </p:nvPr>
        </p:nvSpPr>
        <p:spPr bwMode="auto">
          <a:xfrm>
            <a:off x="731520" y="4561979"/>
            <a:ext cx="5838613" cy="4320042"/>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D7B52EB-DAA9-40F4-A54B-65507504A190}" type="datetime1">
              <a:rPr lang="en-US" smtClean="0"/>
              <a:pPr/>
              <a:t>2/17/2010</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583F764-7B3B-4E13-BBDC-0D86DFD07E2A}" type="datetime1">
              <a:rPr lang="en-US" smtClean="0"/>
              <a:pPr/>
              <a:t>2/17/2010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8241D54-DAE3-483B-892F-23C37354A024}" type="datetime1">
              <a:rPr lang="en-US" smtClean="0"/>
              <a:pPr/>
              <a:t>2/17/2010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D946D9A-7E75-4261-A6DC-E88AF44EFD1E}" type="datetime1">
              <a:rPr lang="en-US" smtClean="0"/>
              <a:pPr/>
              <a:t>2/17/2010</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9BC5550-75D2-4EBD-B60F-5AC9A918C922}" type="datetime1">
              <a:rPr lang="en-US" smtClean="0"/>
              <a:pPr/>
              <a:t>2/17/2010</a:t>
            </a:fld>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AFEF5BD-A7E8-4287-8F50-E3FECB0787E3}" type="datetime1">
              <a:rPr lang="en-US" smtClean="0"/>
              <a:pPr/>
              <a:t>2/17/2010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AE27850-300C-4398-A95C-23DEA8FEDC0E}" type="datetime1">
              <a:rPr lang="en-US" smtClean="0"/>
              <a:pPr/>
              <a:t>2/17/2010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6A06951-E797-4DC3-85BF-0C65BC8B1B43}" type="datetime1">
              <a:rPr lang="en-US" smtClean="0"/>
              <a:pPr/>
              <a:t>2/17/2010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1"/>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088F9A02-D05A-4042-867E-59BA0BCAE2B4}" type="datetime1">
              <a:rPr lang="en-US" smtClean="0"/>
              <a:pPr/>
              <a:t>2/17/2010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Test 1 feedback</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D461EBDD-AF86-4FF7-B5AD-F4E135F15ACC}"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noFill/>
          <a:ln/>
        </p:spPr>
        <p:txBody>
          <a:bodyPr lIns="90000" tIns="46800" rIns="90000" bIns="46800"/>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Example 1</a:t>
            </a:r>
          </a:p>
        </p:txBody>
      </p:sp>
      <p:sp>
        <p:nvSpPr>
          <p:cNvPr id="7170" name="Rectangle 2"/>
          <p:cNvSpPr>
            <a:spLocks noGrp="1" noChangeArrowheads="1"/>
          </p:cNvSpPr>
          <p:nvPr>
            <p:ph idx="1"/>
          </p:nvPr>
        </p:nvSpPr>
        <p:spPr>
          <a:ln/>
        </p:spPr>
        <p:txBody>
          <a:bodyPr lIns="90000" tIns="46800" rIns="90000" bIns="46800"/>
          <a:lstStyle/>
          <a:p>
            <a:pPr marL="531813" indent="-531813">
              <a:lnSpc>
                <a:spcPct val="75000"/>
              </a:lnSpc>
              <a:spcBef>
                <a:spcPts val="600"/>
              </a:spcBef>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Q49:  </a:t>
            </a:r>
            <a:r>
              <a:rPr lang="en-CA" sz="2400" dirty="0" err="1"/>
              <a:t>AlphaTelecom</a:t>
            </a:r>
            <a:r>
              <a:rPr lang="en-CA" sz="2400" dirty="0"/>
              <a:t> will be forced to improve their access control mechanisms after being inspected by</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The local fire authorities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Internal and external auditors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Black box testers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The privacy police</a:t>
            </a:r>
          </a:p>
          <a:p>
            <a:pPr marL="914400" lvl="1" indent="-457200">
              <a:lnSpc>
                <a:spcPct val="75000"/>
              </a:lnSpc>
              <a:spcBef>
                <a:spcPts val="450"/>
              </a:spcBef>
              <a:buClr>
                <a:srgbClr val="000000"/>
              </a:buClr>
              <a:buFont typeface="StarSymbol" charset="0"/>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endParaRPr lang="en-CA" sz="1800" dirty="0"/>
          </a:p>
          <a:p>
            <a:pPr marL="531813" indent="-531813">
              <a:lnSpc>
                <a:spcPct val="75000"/>
              </a:lnSpc>
              <a:spcBef>
                <a:spcPts val="600"/>
              </a:spcBef>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400" dirty="0"/>
              <a:t>Q50:  Which of the following is NOT a practise which is used to prevent people form acquiring more privileges than they need over time?</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Principle of least privileges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Accurate job descriptions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Role based access controls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Mandatory vacations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noFill/>
          <a:ln/>
        </p:spPr>
        <p:txBody>
          <a:bodyPr lIns="90000" tIns="46800" rIns="90000" bIns="46800"/>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Example 2</a:t>
            </a:r>
          </a:p>
        </p:txBody>
      </p:sp>
      <p:sp>
        <p:nvSpPr>
          <p:cNvPr id="8194" name="Rectangle 2"/>
          <p:cNvSpPr>
            <a:spLocks noGrp="1" noChangeArrowheads="1"/>
          </p:cNvSpPr>
          <p:nvPr>
            <p:ph idx="1"/>
          </p:nvPr>
        </p:nvSpPr>
        <p:spPr>
          <a:xfrm>
            <a:off x="685800" y="1981200"/>
            <a:ext cx="8153400" cy="1804990"/>
          </a:xfrm>
          <a:ln/>
        </p:spPr>
        <p:txBody>
          <a:bodyPr lIns="90000" tIns="46800" rIns="90000" bIns="46800"/>
          <a:lstStyle/>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The next two questions are based on the following scenario:</a:t>
            </a:r>
          </a:p>
          <a:p>
            <a:pPr>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smtClean="0"/>
              <a:t>Company </a:t>
            </a:r>
            <a:r>
              <a:rPr lang="en-CA" sz="2000" dirty="0" err="1"/>
              <a:t>BetaCaretin</a:t>
            </a:r>
            <a:r>
              <a:rPr lang="en-CA" sz="2000" dirty="0"/>
              <a:t> has the following physical layout for their facilities:</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dirty="0"/>
          </a:p>
        </p:txBody>
      </p:sp>
      <p:sp>
        <p:nvSpPr>
          <p:cNvPr id="8195" name="Rectangle 3"/>
          <p:cNvSpPr>
            <a:spLocks noChangeArrowheads="1"/>
          </p:cNvSpPr>
          <p:nvPr/>
        </p:nvSpPr>
        <p:spPr bwMode="auto">
          <a:xfrm>
            <a:off x="1258888" y="3860800"/>
            <a:ext cx="6553200" cy="2160588"/>
          </a:xfrm>
          <a:prstGeom prst="rect">
            <a:avLst/>
          </a:prstGeom>
          <a:solidFill>
            <a:srgbClr val="C0C0C0"/>
          </a:solidFill>
          <a:ln w="25560">
            <a:solidFill>
              <a:srgbClr val="000000"/>
            </a:solidFill>
            <a:miter lim="800000"/>
            <a:headEnd/>
            <a:tailEnd/>
          </a:ln>
          <a:effectLst/>
        </p:spPr>
        <p:txBody>
          <a:bodyPr wrap="none" anchor="ctr"/>
          <a:lstStyle/>
          <a:p>
            <a:endParaRPr lang="en-US"/>
          </a:p>
        </p:txBody>
      </p:sp>
      <p:sp>
        <p:nvSpPr>
          <p:cNvPr id="8196" name="Line 4"/>
          <p:cNvSpPr>
            <a:spLocks noChangeShapeType="1"/>
          </p:cNvSpPr>
          <p:nvPr/>
        </p:nvSpPr>
        <p:spPr bwMode="auto">
          <a:xfrm>
            <a:off x="755650" y="3860800"/>
            <a:ext cx="1588" cy="2160588"/>
          </a:xfrm>
          <a:prstGeom prst="line">
            <a:avLst/>
          </a:prstGeom>
          <a:noFill/>
          <a:ln w="25560">
            <a:solidFill>
              <a:srgbClr val="000000"/>
            </a:solidFill>
            <a:miter lim="800000"/>
            <a:headEnd/>
            <a:tailEnd/>
          </a:ln>
          <a:effectLst/>
        </p:spPr>
        <p:txBody>
          <a:bodyPr/>
          <a:lstStyle/>
          <a:p>
            <a:endParaRPr lang="en-US"/>
          </a:p>
        </p:txBody>
      </p:sp>
      <p:sp>
        <p:nvSpPr>
          <p:cNvPr id="8197" name="Rectangle 5"/>
          <p:cNvSpPr>
            <a:spLocks noChangeArrowheads="1"/>
          </p:cNvSpPr>
          <p:nvPr/>
        </p:nvSpPr>
        <p:spPr bwMode="auto">
          <a:xfrm>
            <a:off x="3276600" y="4149725"/>
            <a:ext cx="2374900" cy="1655763"/>
          </a:xfrm>
          <a:prstGeom prst="rect">
            <a:avLst/>
          </a:prstGeom>
          <a:solidFill>
            <a:srgbClr val="FFFFFF"/>
          </a:solidFill>
          <a:ln w="25560">
            <a:solidFill>
              <a:srgbClr val="000000"/>
            </a:solidFill>
            <a:miter lim="800000"/>
            <a:headEnd/>
            <a:tailEnd/>
          </a:ln>
          <a:effectLst/>
        </p:spPr>
        <p:txBody>
          <a:bodyPr wrap="none" anchor="ctr"/>
          <a:lstStyle/>
          <a:p>
            <a:endParaRPr lang="en-US"/>
          </a:p>
        </p:txBody>
      </p:sp>
      <p:sp>
        <p:nvSpPr>
          <p:cNvPr id="8198" name="Rectangle 6"/>
          <p:cNvSpPr>
            <a:spLocks noChangeArrowheads="1"/>
          </p:cNvSpPr>
          <p:nvPr/>
        </p:nvSpPr>
        <p:spPr bwMode="auto">
          <a:xfrm>
            <a:off x="4714875" y="4724400"/>
            <a:ext cx="865188" cy="720725"/>
          </a:xfrm>
          <a:prstGeom prst="rect">
            <a:avLst/>
          </a:prstGeom>
          <a:blipFill dpi="0" rotWithShape="0">
            <a:blip r:embed="rId3"/>
            <a:srcRect/>
            <a:tile tx="0" ty="0" sx="100000" sy="100000" flip="none" algn="tl"/>
          </a:blipFill>
          <a:ln w="9360">
            <a:solidFill>
              <a:srgbClr val="000000"/>
            </a:solidFill>
            <a:miter lim="800000"/>
            <a:headEnd/>
            <a:tailEnd/>
          </a:ln>
          <a:effectLst/>
        </p:spPr>
        <p:txBody>
          <a:bodyPr wrap="none" lIns="90000" tIns="46800" rIns="90000" bIns="46800" anchor="ctr"/>
          <a:lstStyle/>
          <a:p>
            <a:pPr algn="ctr">
              <a:lnSpc>
                <a:spcPct val="100000"/>
              </a:lnSpc>
              <a:spcBef>
                <a:spcPts val="4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CA" sz="1600">
                <a:solidFill>
                  <a:srgbClr val="000000"/>
                </a:solidFill>
                <a:latin typeface="Arial" charset="0"/>
              </a:rPr>
              <a:t>Data</a:t>
            </a:r>
            <a:br>
              <a:rPr lang="en-CA" sz="1600">
                <a:solidFill>
                  <a:srgbClr val="000000"/>
                </a:solidFill>
                <a:latin typeface="Arial" charset="0"/>
              </a:rPr>
            </a:br>
            <a:r>
              <a:rPr lang="en-CA" sz="1600">
                <a:solidFill>
                  <a:srgbClr val="000000"/>
                </a:solidFill>
                <a:latin typeface="Arial" charset="0"/>
              </a:rPr>
              <a:t>Centre</a:t>
            </a:r>
          </a:p>
        </p:txBody>
      </p:sp>
      <p:sp>
        <p:nvSpPr>
          <p:cNvPr id="8199" name="Line 7"/>
          <p:cNvSpPr>
            <a:spLocks noChangeShapeType="1"/>
          </p:cNvSpPr>
          <p:nvPr/>
        </p:nvSpPr>
        <p:spPr bwMode="auto">
          <a:xfrm>
            <a:off x="3276600" y="4581525"/>
            <a:ext cx="358775" cy="503238"/>
          </a:xfrm>
          <a:prstGeom prst="line">
            <a:avLst/>
          </a:prstGeom>
          <a:noFill/>
          <a:ln w="9360">
            <a:solidFill>
              <a:srgbClr val="000000"/>
            </a:solidFill>
            <a:miter lim="800000"/>
            <a:headEnd/>
            <a:tailEnd/>
          </a:ln>
          <a:effectLst/>
        </p:spPr>
        <p:txBody>
          <a:bodyPr/>
          <a:lstStyle/>
          <a:p>
            <a:endParaRPr lang="en-US"/>
          </a:p>
        </p:txBody>
      </p:sp>
      <p:sp>
        <p:nvSpPr>
          <p:cNvPr id="8200" name="Text Box 8"/>
          <p:cNvSpPr txBox="1">
            <a:spLocks noChangeArrowheads="1"/>
          </p:cNvSpPr>
          <p:nvPr/>
        </p:nvSpPr>
        <p:spPr bwMode="auto">
          <a:xfrm rot="16200000">
            <a:off x="450851" y="4437062"/>
            <a:ext cx="1008062" cy="398463"/>
          </a:xfrm>
          <a:prstGeom prst="rect">
            <a:avLst/>
          </a:prstGeom>
          <a:noFill/>
          <a:ln w="9525">
            <a:noFill/>
            <a:round/>
            <a:headEnd/>
            <a:tailEnd/>
          </a:ln>
          <a:effectLst/>
        </p:spPr>
        <p:txBody>
          <a:bodyPr lIns="90000" tIns="46800" rIns="90000" bIns="46800">
            <a:spAutoFit/>
          </a:bodyPr>
          <a:lstStyle/>
          <a:p>
            <a:pPr marL="341313" indent="-341313">
              <a:lnSpc>
                <a:spcPct val="100000"/>
              </a:lnSpc>
              <a:spcBef>
                <a:spcPts val="125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2000">
                <a:solidFill>
                  <a:srgbClr val="000000"/>
                </a:solidFill>
                <a:latin typeface="Arial" charset="0"/>
              </a:rPr>
              <a:t>road</a:t>
            </a:r>
          </a:p>
        </p:txBody>
      </p:sp>
      <p:sp>
        <p:nvSpPr>
          <p:cNvPr id="8201" name="Text Box 9"/>
          <p:cNvSpPr txBox="1">
            <a:spLocks noChangeArrowheads="1"/>
          </p:cNvSpPr>
          <p:nvPr/>
        </p:nvSpPr>
        <p:spPr bwMode="auto">
          <a:xfrm>
            <a:off x="1619250" y="4652963"/>
            <a:ext cx="1439863" cy="581025"/>
          </a:xfrm>
          <a:prstGeom prst="rect">
            <a:avLst/>
          </a:prstGeom>
          <a:noFill/>
          <a:ln w="9525">
            <a:noFill/>
            <a:round/>
            <a:headEnd/>
            <a:tailEnd/>
          </a:ln>
          <a:effectLst/>
        </p:spPr>
        <p:txBody>
          <a:bodyPr lIns="90000" tIns="46800" rIns="90000" bIns="46800">
            <a:spAutoFit/>
          </a:bodyPr>
          <a:lstStyle/>
          <a:p>
            <a:pPr marL="341313" indent="-341313">
              <a:lnSpc>
                <a:spcPct val="100000"/>
              </a:lnSpc>
              <a:spcBef>
                <a:spcPts val="1000"/>
              </a:spcBef>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pPr>
            <a:r>
              <a:rPr lang="en-CA" sz="1600">
                <a:solidFill>
                  <a:srgbClr val="000000"/>
                </a:solidFill>
                <a:latin typeface="Arial" charset="0"/>
              </a:rPr>
              <a:t>Perimeter grounds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noFill/>
          <a:ln/>
        </p:spPr>
        <p:txBody>
          <a:bodyPr lIns="90000" tIns="46800" rIns="90000" bIns="46800"/>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Example 2</a:t>
            </a:r>
          </a:p>
        </p:txBody>
      </p:sp>
      <p:sp>
        <p:nvSpPr>
          <p:cNvPr id="9218" name="Rectangle 2"/>
          <p:cNvSpPr>
            <a:spLocks noGrp="1" noChangeArrowheads="1"/>
          </p:cNvSpPr>
          <p:nvPr>
            <p:ph idx="1"/>
          </p:nvPr>
        </p:nvSpPr>
        <p:spPr>
          <a:ln/>
        </p:spPr>
        <p:txBody>
          <a:bodyPr lIns="90000" tIns="46800" rIns="90000" bIns="46800"/>
          <a:lstStyle/>
          <a:p>
            <a:pPr marL="531813" indent="-531813">
              <a:lnSpc>
                <a:spcPct val="75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a:t>Q51:  Which of the following would be a good reason to choose a physical security guard over guard dogs?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data centre is too close to the property grounds.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Security guards cannot be trusted</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use of guard dogs offends the animal rights activists, causing bad publicity</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Physical security guards are able to apply human judgement to make decisions.</a:t>
            </a:r>
          </a:p>
          <a:p>
            <a:pPr marL="914400" lvl="1" indent="-457200">
              <a:lnSpc>
                <a:spcPct val="75000"/>
              </a:lnSpc>
              <a:spcBef>
                <a:spcPts val="450"/>
              </a:spcBef>
              <a:buClr>
                <a:srgbClr val="000000"/>
              </a:buClr>
              <a:buFont typeface="StarSymbol" charset="0"/>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endParaRPr lang="en-CA" sz="1800"/>
          </a:p>
          <a:p>
            <a:pPr marL="531813" indent="-531813">
              <a:lnSpc>
                <a:spcPct val="75000"/>
              </a:lnSpc>
              <a:spcBef>
                <a:spcPts val="500"/>
              </a:spcBef>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a:t>Q52:  Which of the following is NOT a concern for the construction of the data centre</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walls, ceilings and floors may be reinforced to create a Faraday cage.</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data centre must be compatible for humans.</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walls must extend from the floor to the ceiling.</a:t>
            </a:r>
          </a:p>
          <a:p>
            <a:pPr marL="914400" lvl="1" indent="-457200">
              <a:lnSpc>
                <a:spcPct val="75000"/>
              </a:lnSpc>
              <a:spcBef>
                <a:spcPts val="450"/>
              </a:spcBef>
              <a:buClr>
                <a:srgbClr val="000000"/>
              </a:buClr>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a:t>The walls must have a fire safety rating of no less than one hour.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noFill/>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a:t>Answering </a:t>
            </a:r>
            <a:r>
              <a:rPr lang="en-CA" dirty="0" smtClean="0"/>
              <a:t>Scenario Based and Multi-Part Questions</a:t>
            </a:r>
            <a:r>
              <a:rPr lang="en-CA" dirty="0"/>
              <a:t>…</a:t>
            </a:r>
          </a:p>
        </p:txBody>
      </p:sp>
      <p:sp>
        <p:nvSpPr>
          <p:cNvPr id="10242" name="Rectangle 2"/>
          <p:cNvSpPr>
            <a:spLocks noGrp="1" noChangeArrowheads="1"/>
          </p:cNvSpPr>
          <p:nvPr>
            <p:ph idx="1"/>
          </p:nvPr>
        </p:nvSpPr>
        <p:spPr>
          <a:ln/>
        </p:spPr>
        <p:txBody>
          <a:bodyPr lIns="90000" tIns="46800" rIns="90000" bIns="46800"/>
          <a:lstStyle/>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What did you find tricky in answering the questions?</a:t>
            </a:r>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a:p>
          <a:p>
            <a:pP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a:t>What ideas do you have for answering these types of questions?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noFill/>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a:t>Hints</a:t>
            </a:r>
          </a:p>
        </p:txBody>
      </p:sp>
      <p:sp>
        <p:nvSpPr>
          <p:cNvPr id="11266" name="Rectangle 2"/>
          <p:cNvSpPr>
            <a:spLocks noGrp="1" noChangeArrowheads="1"/>
          </p:cNvSpPr>
          <p:nvPr>
            <p:ph idx="1"/>
          </p:nvPr>
        </p:nvSpPr>
        <p:spPr>
          <a:ln/>
        </p:spPr>
        <p:txBody>
          <a:bodyPr lIns="90000" tIns="46800" rIns="90000" bIns="46800"/>
          <a:lstStyle/>
          <a:p>
            <a:pPr>
              <a:lnSpc>
                <a:spcPct val="84000"/>
              </a:lnSpc>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Read the scenario carefully</a:t>
            </a:r>
          </a:p>
          <a:p>
            <a:pPr>
              <a:lnSpc>
                <a:spcPct val="84000"/>
              </a:lnSpc>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If there is a picture, be sure you understand the picture before answering the questions</a:t>
            </a:r>
          </a:p>
          <a:p>
            <a:pPr>
              <a:lnSpc>
                <a:spcPct val="84000"/>
              </a:lnSpc>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Underline important details</a:t>
            </a:r>
          </a:p>
          <a:p>
            <a:pPr>
              <a:lnSpc>
                <a:spcPct val="84000"/>
              </a:lnSpc>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Determine which questions refer to the scenario and draw a line separating them from the next question (or circle the question numbers)</a:t>
            </a:r>
            <a:r>
              <a:rPr lang="ar-SA" sz="2800" dirty="0">
                <a:cs typeface="Arial" charset="0"/>
              </a:rPr>
              <a:t>‏</a:t>
            </a:r>
            <a:endParaRPr lang="en-CA" sz="2800" dirty="0"/>
          </a:p>
          <a:p>
            <a:pPr>
              <a:lnSpc>
                <a:spcPct val="84000"/>
              </a:lnSpc>
              <a:buFont typeface="Arial" charset="0"/>
              <a:buChar char="•"/>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800" dirty="0"/>
              <a:t>You may find information or details in the scenario that are not referenced in the questions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Most difficult questions</a:t>
            </a:r>
            <a:endParaRPr lang="en-US" sz="6000" dirty="0"/>
          </a:p>
        </p:txBody>
      </p:sp>
      <p:sp>
        <p:nvSpPr>
          <p:cNvPr id="4" name="Slide Number Placeholder 3"/>
          <p:cNvSpPr>
            <a:spLocks noGrp="1"/>
          </p:cNvSpPr>
          <p:nvPr>
            <p:ph type="sldNum" sz="quarter" idx="12"/>
          </p:nvPr>
        </p:nvSpPr>
        <p:spPr/>
        <p:txBody>
          <a:bodyPr/>
          <a:lstStyle/>
          <a:p>
            <a:fld id="{107B1B84-1149-468F-8E3D-074FDC78B83C}" type="slidenum">
              <a:rPr lang="en-US" sz="2000" smtClean="0"/>
              <a:pPr/>
              <a:t>2</a:t>
            </a:fld>
            <a:endParaRPr lang="en-US" sz="2000" dirty="0"/>
          </a:p>
        </p:txBody>
      </p:sp>
      <p:graphicFrame>
        <p:nvGraphicFramePr>
          <p:cNvPr id="6" name="Table 5"/>
          <p:cNvGraphicFramePr>
            <a:graphicFrameLocks noGrp="1"/>
          </p:cNvGraphicFramePr>
          <p:nvPr/>
        </p:nvGraphicFramePr>
        <p:xfrm>
          <a:off x="-2" y="2000237"/>
          <a:ext cx="8929720" cy="4118376"/>
        </p:xfrm>
        <a:graphic>
          <a:graphicData uri="http://schemas.openxmlformats.org/drawingml/2006/table">
            <a:tbl>
              <a:tblPr/>
              <a:tblGrid>
                <a:gridCol w="740217"/>
                <a:gridCol w="646009"/>
                <a:gridCol w="646009"/>
                <a:gridCol w="646009"/>
                <a:gridCol w="646009"/>
                <a:gridCol w="646009"/>
                <a:gridCol w="888261"/>
                <a:gridCol w="918543"/>
                <a:gridCol w="676290"/>
                <a:gridCol w="794052"/>
                <a:gridCol w="767134"/>
                <a:gridCol w="915178"/>
              </a:tblGrid>
              <a:tr h="1090012">
                <a:tc>
                  <a:txBody>
                    <a:bodyPr/>
                    <a:lstStyle/>
                    <a:p>
                      <a:pPr algn="ctr" fontAlgn="b"/>
                      <a:r>
                        <a:rPr lang="en-US" sz="2400" b="1" i="0" u="none" strike="noStrike" dirty="0">
                          <a:solidFill>
                            <a:srgbClr val="000000"/>
                          </a:solidFill>
                          <a:latin typeface="Calibri"/>
                        </a:rPr>
                        <a:t>Number</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2</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dirty="0">
                          <a:solidFill>
                            <a:srgbClr val="000000"/>
                          </a:solidFill>
                          <a:latin typeface="Calibri"/>
                        </a:rPr>
                        <a:t>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No answer</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Multi-mark</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answer</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difficulty</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a:solidFill>
                            <a:srgbClr val="000000"/>
                          </a:solidFill>
                          <a:latin typeface="Calibri"/>
                        </a:rPr>
                        <a:t>Variance</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fontAlgn="b"/>
                      <a:r>
                        <a:rPr lang="en-US" sz="2400" b="1" i="0" u="none" strike="noStrike" dirty="0">
                          <a:solidFill>
                            <a:srgbClr val="000000"/>
                          </a:solidFill>
                          <a:latin typeface="Calibri"/>
                        </a:rPr>
                        <a:t>correlation</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753550">
                <a:tc>
                  <a:txBody>
                    <a:bodyPr/>
                    <a:lstStyle/>
                    <a:p>
                      <a:pPr algn="ctr" fontAlgn="b"/>
                      <a:r>
                        <a:rPr lang="en-US" sz="2400" b="0" i="0" u="none" strike="noStrike" dirty="0">
                          <a:solidFill>
                            <a:srgbClr val="000000"/>
                          </a:solidFill>
                          <a:latin typeface="Calibri"/>
                        </a:rPr>
                        <a:t>16</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0.13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0.25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0.13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0.46</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2</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0.25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0.19</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-0.221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r>
              <a:tr h="753550">
                <a:tc>
                  <a:txBody>
                    <a:bodyPr/>
                    <a:lstStyle/>
                    <a:p>
                      <a:pPr algn="ctr" fontAlgn="b"/>
                      <a:r>
                        <a:rPr lang="en-US" sz="2400" b="0" i="0" u="none" strike="noStrike">
                          <a:solidFill>
                            <a:srgbClr val="000000"/>
                          </a:solidFill>
                          <a:latin typeface="Calibri"/>
                        </a:rPr>
                        <a:t>31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0.25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0.63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0.25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0.19</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dirty="0">
                          <a:solidFill>
                            <a:srgbClr val="000000"/>
                          </a:solidFill>
                          <a:latin typeface="Calibri"/>
                        </a:rPr>
                        <a:t>0.161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r>
              <a:tr h="753550">
                <a:tc>
                  <a:txBody>
                    <a:bodyPr/>
                    <a:lstStyle/>
                    <a:p>
                      <a:pPr algn="ctr" fontAlgn="b"/>
                      <a:r>
                        <a:rPr lang="en-US" sz="2400" b="0" i="0" u="none" strike="noStrike">
                          <a:solidFill>
                            <a:srgbClr val="000000"/>
                          </a:solidFill>
                          <a:latin typeface="Calibri"/>
                        </a:rPr>
                        <a:t>34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0.08</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0.5</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0.33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0.33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0.22</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c>
                  <a:txBody>
                    <a:bodyPr/>
                    <a:lstStyle/>
                    <a:p>
                      <a:pPr algn="ctr" fontAlgn="b"/>
                      <a:r>
                        <a:rPr lang="en-US" sz="2400" b="0" i="0" u="none" strike="noStrike">
                          <a:solidFill>
                            <a:srgbClr val="000000"/>
                          </a:solidFill>
                          <a:latin typeface="Calibri"/>
                        </a:rPr>
                        <a:t>-0.046</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tcPr>
                </a:tc>
              </a:tr>
              <a:tr h="753550">
                <a:tc>
                  <a:txBody>
                    <a:bodyPr/>
                    <a:lstStyle/>
                    <a:p>
                      <a:pPr algn="ctr" fontAlgn="b"/>
                      <a:r>
                        <a:rPr lang="en-US" sz="2400" b="0" i="0" u="none" strike="noStrike">
                          <a:solidFill>
                            <a:srgbClr val="000000"/>
                          </a:solidFill>
                          <a:latin typeface="Calibri"/>
                        </a:rPr>
                        <a:t>33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0.42</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0.08</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0.13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0.33</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0.04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1</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0.42</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a:solidFill>
                            <a:srgbClr val="000000"/>
                          </a:solidFill>
                          <a:latin typeface="Calibri"/>
                        </a:rPr>
                        <a:t>0.24</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c>
                  <a:txBody>
                    <a:bodyPr/>
                    <a:lstStyle/>
                    <a:p>
                      <a:pPr algn="ctr" fontAlgn="b"/>
                      <a:r>
                        <a:rPr lang="en-US" sz="2400" b="0" i="0" u="none" strike="noStrike" dirty="0">
                          <a:solidFill>
                            <a:srgbClr val="000000"/>
                          </a:solidFill>
                          <a:latin typeface="Calibri"/>
                        </a:rPr>
                        <a:t>0.358</a:t>
                      </a:r>
                    </a:p>
                  </a:txBody>
                  <a:tcPr marL="6896" marR="6896" marT="6896" marB="0" anchor="b">
                    <a:lnL w="6350" cap="flat" cmpd="sng" algn="ctr">
                      <a:solidFill>
                        <a:srgbClr val="4BACC6"/>
                      </a:solidFill>
                      <a:prstDash val="solid"/>
                      <a:round/>
                      <a:headEnd type="none" w="med" len="med"/>
                      <a:tailEnd type="none" w="med" len="med"/>
                    </a:lnL>
                    <a:lnR w="6350" cap="flat" cmpd="sng" algn="ctr">
                      <a:solidFill>
                        <a:srgbClr val="4BACC6"/>
                      </a:solidFill>
                      <a:prstDash val="solid"/>
                      <a:round/>
                      <a:headEnd type="none" w="med" len="med"/>
                      <a:tailEnd type="none" w="med" len="med"/>
                    </a:lnR>
                    <a:lnT w="6350" cap="flat" cmpd="sng" algn="ctr">
                      <a:solidFill>
                        <a:srgbClr val="4BACC6"/>
                      </a:solidFill>
                      <a:prstDash val="solid"/>
                      <a:round/>
                      <a:headEnd type="none" w="med" len="med"/>
                      <a:tailEnd type="none" w="med" len="med"/>
                    </a:lnT>
                    <a:lnB w="6350" cap="flat" cmpd="sng" algn="ctr">
                      <a:solidFill>
                        <a:srgbClr val="4BACC6"/>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Q16 (b) </a:t>
            </a:r>
            <a:endParaRPr lang="en-US" dirty="0"/>
          </a:p>
        </p:txBody>
      </p:sp>
      <p:sp>
        <p:nvSpPr>
          <p:cNvPr id="3" name="Content Placeholder 2"/>
          <p:cNvSpPr>
            <a:spLocks noGrp="1"/>
          </p:cNvSpPr>
          <p:nvPr>
            <p:ph idx="1"/>
          </p:nvPr>
        </p:nvSpPr>
        <p:spPr/>
        <p:txBody>
          <a:bodyPr>
            <a:normAutofit fontScale="70000" lnSpcReduction="20000"/>
          </a:bodyPr>
          <a:lstStyle/>
          <a:p>
            <a:r>
              <a:rPr lang="en-CA" dirty="0" smtClean="0"/>
              <a:t>16. You have been asked to give a presentation to senior management on the most popular biometric systems.  They have asked you to rank the general order of accuracy on the basis of 1 through 5, with 1 being the lowest accuracy, and 5 being the most accurate.  What will you tell them? </a:t>
            </a:r>
            <a:endParaRPr lang="en-US" dirty="0" smtClean="0"/>
          </a:p>
          <a:p>
            <a:r>
              <a:rPr lang="en-CA" dirty="0" smtClean="0"/>
              <a:t> </a:t>
            </a:r>
            <a:endParaRPr lang="en-US" dirty="0" smtClean="0"/>
          </a:p>
          <a:p>
            <a:r>
              <a:rPr lang="en-CA" dirty="0" smtClean="0"/>
              <a:t>a. (1) fingerprint, (2) palm scan, (3) iris scan, (4) retina scan, (5) hand geometry </a:t>
            </a:r>
            <a:endParaRPr lang="en-US" dirty="0" smtClean="0"/>
          </a:p>
          <a:p>
            <a:r>
              <a:rPr lang="en-CA" dirty="0" smtClean="0">
                <a:solidFill>
                  <a:srgbClr val="FF0000"/>
                </a:solidFill>
              </a:rPr>
              <a:t>b. (1) fingerprint, (2) palm scan, (3) hand geometry, (4) retina scan, (5) iris scan</a:t>
            </a:r>
            <a:r>
              <a:rPr lang="en-CA" dirty="0" smtClean="0"/>
              <a:t/>
            </a:r>
            <a:br>
              <a:rPr lang="en-CA" dirty="0" smtClean="0"/>
            </a:br>
            <a:r>
              <a:rPr lang="en-CA" dirty="0" smtClean="0"/>
              <a:t>d. (1) palm scan, (2) fingerprint, (3) hand geometry, (4)iris scan, (5) retina scan </a:t>
            </a:r>
            <a:endParaRPr lang="en-US" dirty="0" smtClean="0"/>
          </a:p>
          <a:p>
            <a:r>
              <a:rPr lang="en-CA" dirty="0" smtClean="0"/>
              <a:t>c. (1) fingerprint, (2) iris scan, (3) hand geometry, (4) palm scan, (5) retina scan </a:t>
            </a:r>
            <a:endParaRPr lang="en-US"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Q31 (a)</a:t>
            </a:r>
            <a:endParaRPr lang="en-US" dirty="0"/>
          </a:p>
        </p:txBody>
      </p:sp>
      <p:sp>
        <p:nvSpPr>
          <p:cNvPr id="3" name="Content Placeholder 2"/>
          <p:cNvSpPr>
            <a:spLocks noGrp="1"/>
          </p:cNvSpPr>
          <p:nvPr>
            <p:ph idx="1"/>
          </p:nvPr>
        </p:nvSpPr>
        <p:spPr/>
        <p:txBody>
          <a:bodyPr>
            <a:normAutofit fontScale="92500" lnSpcReduction="20000"/>
          </a:bodyPr>
          <a:lstStyle/>
          <a:p>
            <a:r>
              <a:rPr lang="en-CA" dirty="0" smtClean="0"/>
              <a:t>31. Which term refers to a prudent person who implements controls to behave responsibly when caring for data entrusted to him or her? </a:t>
            </a:r>
            <a:endParaRPr lang="en-US" dirty="0" smtClean="0"/>
          </a:p>
          <a:p>
            <a:r>
              <a:rPr lang="en-CA" dirty="0" smtClean="0"/>
              <a:t> </a:t>
            </a:r>
            <a:endParaRPr lang="en-US" dirty="0" smtClean="0"/>
          </a:p>
          <a:p>
            <a:r>
              <a:rPr lang="en-CA" dirty="0" smtClean="0"/>
              <a:t>a. Due care </a:t>
            </a:r>
            <a:endParaRPr lang="en-US" dirty="0" smtClean="0"/>
          </a:p>
          <a:p>
            <a:r>
              <a:rPr lang="en-CA" dirty="0" smtClean="0"/>
              <a:t>b. Due diligence </a:t>
            </a:r>
            <a:endParaRPr lang="en-US" dirty="0" smtClean="0"/>
          </a:p>
          <a:p>
            <a:r>
              <a:rPr lang="en-CA" dirty="0" smtClean="0"/>
              <a:t>c. Legally liable </a:t>
            </a:r>
            <a:endParaRPr lang="en-US" dirty="0" smtClean="0"/>
          </a:p>
          <a:p>
            <a:r>
              <a:rPr lang="en-CA" dirty="0" smtClean="0"/>
              <a:t>d. </a:t>
            </a:r>
            <a:r>
              <a:rPr lang="en-CA" dirty="0" err="1" smtClean="0"/>
              <a:t>Culpuble</a:t>
            </a:r>
            <a:r>
              <a:rPr lang="en-CA" dirty="0" smtClean="0"/>
              <a:t> </a:t>
            </a:r>
            <a:endParaRPr lang="en-US"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Q33 (a)</a:t>
            </a:r>
            <a:endParaRPr lang="en-US" dirty="0"/>
          </a:p>
        </p:txBody>
      </p:sp>
      <p:sp>
        <p:nvSpPr>
          <p:cNvPr id="3" name="Content Placeholder 2"/>
          <p:cNvSpPr>
            <a:spLocks noGrp="1"/>
          </p:cNvSpPr>
          <p:nvPr>
            <p:ph idx="1"/>
          </p:nvPr>
        </p:nvSpPr>
        <p:spPr/>
        <p:txBody>
          <a:bodyPr>
            <a:normAutofit/>
          </a:bodyPr>
          <a:lstStyle/>
          <a:p>
            <a:r>
              <a:rPr lang="en-CA" dirty="0" smtClean="0"/>
              <a:t>33. Memory space insulated from other running processes in a multi-processing system is part of a:  </a:t>
            </a:r>
            <a:endParaRPr lang="en-US" dirty="0" smtClean="0"/>
          </a:p>
          <a:p>
            <a:r>
              <a:rPr lang="en-CA" dirty="0" smtClean="0"/>
              <a:t>a. Protection domain </a:t>
            </a:r>
            <a:endParaRPr lang="en-US" dirty="0" smtClean="0"/>
          </a:p>
          <a:p>
            <a:r>
              <a:rPr lang="en-CA" dirty="0" smtClean="0"/>
              <a:t>b. Security perimeter </a:t>
            </a:r>
            <a:endParaRPr lang="en-US" dirty="0" smtClean="0"/>
          </a:p>
          <a:p>
            <a:r>
              <a:rPr lang="en-CA" dirty="0" smtClean="0"/>
              <a:t>c. Least upper bound </a:t>
            </a:r>
            <a:endParaRPr lang="en-US" dirty="0" smtClean="0"/>
          </a:p>
          <a:p>
            <a:r>
              <a:rPr lang="en-CA" dirty="0" smtClean="0"/>
              <a:t>d. Constrained data item </a:t>
            </a:r>
            <a:endParaRPr lang="en-US" dirty="0" smtClean="0"/>
          </a:p>
        </p:txBody>
      </p:sp>
      <p:sp>
        <p:nvSpPr>
          <p:cNvPr id="4" name="Slide Number Placeholder 3"/>
          <p:cNvSpPr>
            <a:spLocks noGrp="1"/>
          </p:cNvSpPr>
          <p:nvPr>
            <p:ph type="sldNum" sz="quarter" idx="12"/>
          </p:nvPr>
        </p:nvSpPr>
        <p:spPr/>
        <p:txBody>
          <a:bodyPr/>
          <a:lstStyle/>
          <a:p>
            <a:fld id="{107B1B84-1149-468F-8E3D-074FDC78B83C}"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Q34 (d)</a:t>
            </a:r>
            <a:endParaRPr lang="en-US" dirty="0"/>
          </a:p>
        </p:txBody>
      </p:sp>
      <p:sp>
        <p:nvSpPr>
          <p:cNvPr id="3" name="Content Placeholder 2"/>
          <p:cNvSpPr>
            <a:spLocks noGrp="1"/>
          </p:cNvSpPr>
          <p:nvPr>
            <p:ph idx="1"/>
          </p:nvPr>
        </p:nvSpPr>
        <p:spPr/>
        <p:txBody>
          <a:bodyPr>
            <a:normAutofit fontScale="70000" lnSpcReduction="20000"/>
          </a:bodyPr>
          <a:lstStyle/>
          <a:p>
            <a:r>
              <a:rPr lang="en-CA" dirty="0" smtClean="0"/>
              <a:t>34</a:t>
            </a:r>
            <a:r>
              <a:rPr lang="en-CA" dirty="0" smtClean="0"/>
              <a:t>. Which choice below MOST accurately describes a covert </a:t>
            </a:r>
            <a:r>
              <a:rPr lang="en-CA" u="sng" dirty="0" smtClean="0"/>
              <a:t>storage</a:t>
            </a:r>
            <a:r>
              <a:rPr lang="en-CA" dirty="0" smtClean="0"/>
              <a:t> channel? </a:t>
            </a:r>
            <a:endParaRPr lang="en-US" dirty="0" smtClean="0"/>
          </a:p>
          <a:p>
            <a:r>
              <a:rPr lang="en-CA" dirty="0" smtClean="0"/>
              <a:t> </a:t>
            </a:r>
            <a:endParaRPr lang="en-US" dirty="0" smtClean="0"/>
          </a:p>
          <a:p>
            <a:r>
              <a:rPr lang="en-CA" dirty="0" smtClean="0"/>
              <a:t>a. A process that manipulates observable system resources in a way that affects response time </a:t>
            </a:r>
            <a:endParaRPr lang="en-US" dirty="0" smtClean="0"/>
          </a:p>
          <a:p>
            <a:r>
              <a:rPr lang="en-CA" dirty="0" smtClean="0"/>
              <a:t>b. An information transfer path within a system </a:t>
            </a:r>
            <a:endParaRPr lang="en-US" dirty="0" smtClean="0"/>
          </a:p>
          <a:p>
            <a:r>
              <a:rPr lang="en-CA" dirty="0" smtClean="0"/>
              <a:t>c. A communication channel that allows a process to transfer information in a manner that violates the system’s security policy </a:t>
            </a:r>
            <a:endParaRPr lang="en-US" dirty="0" smtClean="0"/>
          </a:p>
          <a:p>
            <a:r>
              <a:rPr lang="en-CA" dirty="0" smtClean="0"/>
              <a:t>d. An information transfer that involves the direct or indirect writing of a storage location by one process and the direct or indirect reading of the storage location by another process </a:t>
            </a:r>
            <a:endParaRPr lang="en-US" dirty="0" smtClean="0"/>
          </a:p>
          <a:p>
            <a:endParaRPr lang="en-US" dirty="0"/>
          </a:p>
        </p:txBody>
      </p:sp>
      <p:sp>
        <p:nvSpPr>
          <p:cNvPr id="4" name="Slide Number Placeholder 3"/>
          <p:cNvSpPr>
            <a:spLocks noGrp="1"/>
          </p:cNvSpPr>
          <p:nvPr>
            <p:ph type="sldNum" sz="quarter" idx="12"/>
          </p:nvPr>
        </p:nvSpPr>
        <p:spPr/>
        <p:txBody>
          <a:bodyPr/>
          <a:lstStyle/>
          <a:p>
            <a:fld id="{107B1B84-1149-468F-8E3D-074FDC78B83C}"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lIns="90000" tIns="46800" rIns="90000" bIns="468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333399"/>
                </a:solidFill>
              </a:rPr>
              <a:t>S06 </a:t>
            </a:r>
            <a:r>
              <a:rPr lang="en-GB" dirty="0">
                <a:solidFill>
                  <a:srgbClr val="333399"/>
                </a:solidFill>
              </a:rPr>
              <a:t>– Scenario questions</a:t>
            </a:r>
          </a:p>
        </p:txBody>
      </p:sp>
      <p:sp>
        <p:nvSpPr>
          <p:cNvPr id="4098" name="Rectangle 2"/>
          <p:cNvSpPr>
            <a:spLocks noGrp="1" noChangeArrowheads="1"/>
          </p:cNvSpPr>
          <p:nvPr>
            <p:ph type="body" idx="1"/>
          </p:nvPr>
        </p:nvSpPr>
        <p:spPr bwMode="auto">
          <a:prstGeom prst="rect">
            <a:avLst/>
          </a:prstGeom>
          <a:noFill/>
          <a:ln/>
        </p:spPr>
        <p:txBody>
          <a:bodyPr lIns="90000" tIns="46800" rIns="90000" bIns="46800"/>
          <a:lstStyle/>
          <a:p>
            <a:pPr marL="0" inden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sz="2000"/>
              <a:t>Discussion of scenario type questions you will see on the CISSP.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noFill/>
          <a:ln/>
        </p:spPr>
        <p:txBody>
          <a:bodyPr lIns="90000" tIns="46800" rIns="90000" bIns="46800"/>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a:t>Scenario </a:t>
            </a:r>
            <a:r>
              <a:rPr lang="en-CA" dirty="0" smtClean="0"/>
              <a:t>and Multi-Part Questions</a:t>
            </a:r>
            <a:endParaRPr lang="en-CA" dirty="0"/>
          </a:p>
        </p:txBody>
      </p:sp>
      <p:sp>
        <p:nvSpPr>
          <p:cNvPr id="5122" name="Rectangle 2"/>
          <p:cNvSpPr>
            <a:spLocks noGrp="1" noChangeArrowheads="1"/>
          </p:cNvSpPr>
          <p:nvPr>
            <p:ph idx="1"/>
          </p:nvPr>
        </p:nvSpPr>
        <p:spPr>
          <a:ln/>
        </p:spPr>
        <p:txBody>
          <a:bodyPr lIns="90000" tIns="46800" rIns="90000" bIns="46800">
            <a:normAutofit/>
          </a:bodyPr>
          <a:lstStyle/>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A multiple-choice question is composed of two parts:</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a </a:t>
            </a:r>
            <a:r>
              <a:rPr lang="en-CA" sz="2000" i="1" dirty="0">
                <a:solidFill>
                  <a:srgbClr val="333399"/>
                </a:solidFill>
              </a:rPr>
              <a:t>stem</a:t>
            </a:r>
            <a:r>
              <a:rPr lang="en-CA" sz="2000" i="1" dirty="0"/>
              <a:t> </a:t>
            </a:r>
            <a:r>
              <a:rPr lang="en-CA" sz="2000" dirty="0"/>
              <a:t>that identifies the question or problem</a:t>
            </a:r>
          </a:p>
          <a:p>
            <a:pPr lvl="1">
              <a:spcBef>
                <a:spcPts val="5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000" dirty="0"/>
              <a:t>a set of </a:t>
            </a:r>
            <a:r>
              <a:rPr lang="en-CA" sz="2000" i="1" dirty="0">
                <a:solidFill>
                  <a:srgbClr val="333399"/>
                </a:solidFill>
              </a:rPr>
              <a:t>alternatives</a:t>
            </a:r>
            <a:r>
              <a:rPr lang="en-CA" sz="2000" i="1" dirty="0"/>
              <a:t> </a:t>
            </a:r>
            <a:r>
              <a:rPr lang="en-CA" sz="2000" dirty="0"/>
              <a:t>or possible answers that contain a </a:t>
            </a:r>
            <a:r>
              <a:rPr lang="en-CA" sz="2000" i="1" dirty="0">
                <a:solidFill>
                  <a:srgbClr val="333399"/>
                </a:solidFill>
              </a:rPr>
              <a:t>key</a:t>
            </a:r>
            <a:r>
              <a:rPr lang="en-CA" sz="2000" i="1" dirty="0"/>
              <a:t> </a:t>
            </a:r>
            <a:r>
              <a:rPr lang="en-CA" sz="2000" dirty="0"/>
              <a:t>that is the best answer to the question, and a number of </a:t>
            </a:r>
            <a:r>
              <a:rPr lang="en-CA" sz="2000" i="1" dirty="0" err="1">
                <a:solidFill>
                  <a:srgbClr val="333399"/>
                </a:solidFill>
              </a:rPr>
              <a:t>distractors</a:t>
            </a:r>
            <a:r>
              <a:rPr lang="en-CA" sz="2000" i="1" dirty="0"/>
              <a:t> </a:t>
            </a:r>
            <a:r>
              <a:rPr lang="en-CA" sz="2000" dirty="0"/>
              <a:t>that are plausible but incorrect answers to the question.</a:t>
            </a:r>
          </a:p>
          <a:p>
            <a:pPr lvl="1">
              <a:spcBef>
                <a:spcPts val="500"/>
              </a:spcBef>
              <a:buFont typeface="Arial" charset="0"/>
              <a:buNone/>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endParaRPr lang="en-CA" sz="2000" dirty="0"/>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a:t>In a </a:t>
            </a:r>
            <a:r>
              <a:rPr lang="en-CA" sz="2400" i="1" dirty="0">
                <a:solidFill>
                  <a:srgbClr val="333399"/>
                </a:solidFill>
              </a:rPr>
              <a:t>scenario</a:t>
            </a:r>
            <a:r>
              <a:rPr lang="en-CA" sz="2400" dirty="0"/>
              <a:t> based question, there is a story or a picture </a:t>
            </a:r>
            <a:r>
              <a:rPr lang="en-CA" sz="2400" dirty="0" smtClean="0"/>
              <a:t>presented</a:t>
            </a:r>
          </a:p>
          <a:p>
            <a:pPr>
              <a:spcBef>
                <a:spcPts val="600"/>
              </a:spcBef>
              <a:tabLst>
                <a:tab pos="341313" algn="l"/>
                <a:tab pos="911225" algn="l"/>
                <a:tab pos="1825625" algn="l"/>
                <a:tab pos="2740025" algn="l"/>
                <a:tab pos="3654425" algn="l"/>
                <a:tab pos="4568825" algn="l"/>
                <a:tab pos="5483225" algn="l"/>
                <a:tab pos="6397625" algn="l"/>
                <a:tab pos="7312025" algn="l"/>
                <a:tab pos="8226425" algn="l"/>
                <a:tab pos="9140825" algn="l"/>
                <a:tab pos="10055225" algn="l"/>
              </a:tabLst>
            </a:pPr>
            <a:r>
              <a:rPr lang="en-CA" sz="2400" dirty="0" smtClean="0"/>
              <a:t>In a multi-part question there are </a:t>
            </a:r>
            <a:r>
              <a:rPr lang="en-CA" sz="2400" dirty="0" smtClean="0"/>
              <a:t>two </a:t>
            </a:r>
            <a:r>
              <a:rPr lang="en-CA" sz="2400" dirty="0"/>
              <a:t>to four questions are based on that information.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noFill/>
          <a:ln/>
        </p:spPr>
        <p:txBody>
          <a:bodyPr lIns="90000" tIns="46800" rIns="90000" bIns="46800"/>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CA" dirty="0"/>
              <a:t>Example 1</a:t>
            </a:r>
          </a:p>
        </p:txBody>
      </p:sp>
      <p:sp>
        <p:nvSpPr>
          <p:cNvPr id="6146" name="Rectangle 2"/>
          <p:cNvSpPr>
            <a:spLocks noGrp="1" noChangeArrowheads="1"/>
          </p:cNvSpPr>
          <p:nvPr>
            <p:ph idx="1"/>
          </p:nvPr>
        </p:nvSpPr>
        <p:spPr>
          <a:ln/>
        </p:spPr>
        <p:txBody>
          <a:bodyPr lIns="90000" tIns="46800" rIns="90000" bIns="46800"/>
          <a:lstStyle/>
          <a:p>
            <a:pPr marL="531813" indent="-531813">
              <a:spcBef>
                <a:spcPts val="500"/>
              </a:spcBef>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smtClean="0"/>
              <a:t>The </a:t>
            </a:r>
            <a:r>
              <a:rPr lang="en-CA" sz="2000" dirty="0"/>
              <a:t>next three questions are based on the following scenario</a:t>
            </a:r>
            <a:r>
              <a:rPr lang="en-CA" sz="2000" dirty="0" smtClean="0"/>
              <a:t>:</a:t>
            </a:r>
            <a:endParaRPr lang="en-CA" sz="2000" dirty="0"/>
          </a:p>
          <a:p>
            <a:pPr marL="531813" indent="-531813">
              <a:spcBef>
                <a:spcPts val="500"/>
              </a:spcBef>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a:t>In </a:t>
            </a:r>
            <a:r>
              <a:rPr lang="en-CA" sz="2000" dirty="0" err="1"/>
              <a:t>AlphaTelecom</a:t>
            </a:r>
            <a:r>
              <a:rPr lang="en-CA" sz="2000" dirty="0"/>
              <a:t>, a large telecommunication company, people tend to transfer from job to job and department to department.  Along the way they’ll need new access and privileges to do their jobs.  Rarely, though, does </a:t>
            </a:r>
            <a:r>
              <a:rPr lang="en-CA" sz="2000" dirty="0" err="1"/>
              <a:t>AlphaTelecom</a:t>
            </a:r>
            <a:r>
              <a:rPr lang="en-CA" sz="2000" dirty="0"/>
              <a:t> take away access they no longer require.</a:t>
            </a:r>
          </a:p>
          <a:p>
            <a:pPr marL="531813" indent="-531813">
              <a:spcBef>
                <a:spcPts val="500"/>
              </a:spcBef>
              <a:buNone/>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2000" dirty="0" smtClean="0"/>
              <a:t>Q48</a:t>
            </a:r>
            <a:r>
              <a:rPr lang="en-CA" sz="2000" dirty="0"/>
              <a:t>:  The act of collecting lots of access privileges over time is called</a:t>
            </a:r>
          </a:p>
          <a:p>
            <a:pPr marL="914400" lvl="1" indent="-457200">
              <a:spcBef>
                <a:spcPts val="450"/>
              </a:spcBef>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Least Privilege Violations</a:t>
            </a:r>
          </a:p>
          <a:p>
            <a:pPr marL="914400" lvl="1" indent="-457200">
              <a:spcBef>
                <a:spcPts val="450"/>
              </a:spcBef>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Job protection</a:t>
            </a:r>
          </a:p>
          <a:p>
            <a:pPr marL="914400" lvl="1" indent="-457200">
              <a:spcBef>
                <a:spcPts val="450"/>
              </a:spcBef>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Accumulation of privileges</a:t>
            </a:r>
          </a:p>
          <a:p>
            <a:pPr marL="914400" lvl="1" indent="-457200">
              <a:spcBef>
                <a:spcPts val="450"/>
              </a:spcBef>
              <a:buFont typeface="StarSymbol" charset="0"/>
              <a:buAutoNum type="alphaLcParenR"/>
              <a:tabLst>
                <a:tab pos="531813" algn="l"/>
                <a:tab pos="1101725" algn="l"/>
                <a:tab pos="2016125" algn="l"/>
                <a:tab pos="2930525" algn="l"/>
                <a:tab pos="3844925" algn="l"/>
                <a:tab pos="4759325" algn="l"/>
                <a:tab pos="5673725" algn="l"/>
                <a:tab pos="6588125" algn="l"/>
                <a:tab pos="7502525" algn="l"/>
                <a:tab pos="8416925" algn="l"/>
                <a:tab pos="9331325" algn="l"/>
                <a:tab pos="10245725" algn="l"/>
              </a:tabLst>
            </a:pPr>
            <a:r>
              <a:rPr lang="en-CA" sz="1800" dirty="0"/>
              <a:t>Revocation of privileges failure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4246</TotalTime>
  <Words>683</Words>
  <Application>Microsoft Office PowerPoint</Application>
  <PresentationFormat>On-screen Show (4:3)</PresentationFormat>
  <Paragraphs>151</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Blank Presentation</vt:lpstr>
      <vt:lpstr>Test 1 feedback</vt:lpstr>
      <vt:lpstr>Most difficult questions</vt:lpstr>
      <vt:lpstr>Q16 (b) </vt:lpstr>
      <vt:lpstr>Q31 (a)</vt:lpstr>
      <vt:lpstr>Q33 (a)</vt:lpstr>
      <vt:lpstr>Q34 (d)</vt:lpstr>
      <vt:lpstr>S06 – Scenario questions</vt:lpstr>
      <vt:lpstr>Scenario and Multi-Part Questions</vt:lpstr>
      <vt:lpstr>Example 1</vt:lpstr>
      <vt:lpstr>Example 1</vt:lpstr>
      <vt:lpstr>Example 2</vt:lpstr>
      <vt:lpstr>Example 2</vt:lpstr>
      <vt:lpstr>Answering Scenario Based and Multi-Part Questions…</vt:lpstr>
      <vt:lpstr>Hints</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Ann Marie</cp:lastModifiedBy>
  <cp:revision>206</cp:revision>
  <dcterms:modified xsi:type="dcterms:W3CDTF">2010-02-17T23:14:11Z</dcterms:modified>
</cp:coreProperties>
</file>